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7" r:id="rId4"/>
    <p:sldId id="257" r:id="rId5"/>
    <p:sldId id="259" r:id="rId6"/>
    <p:sldId id="287" r:id="rId7"/>
    <p:sldId id="288" r:id="rId8"/>
    <p:sldId id="268" r:id="rId9"/>
    <p:sldId id="289" r:id="rId10"/>
    <p:sldId id="285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300" r:id="rId19"/>
    <p:sldId id="269" r:id="rId20"/>
    <p:sldId id="260" r:id="rId21"/>
    <p:sldId id="301" r:id="rId22"/>
    <p:sldId id="302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3" r:id="rId32"/>
    <p:sldId id="314" r:id="rId33"/>
    <p:sldId id="319" r:id="rId34"/>
    <p:sldId id="318" r:id="rId35"/>
    <p:sldId id="317" r:id="rId36"/>
    <p:sldId id="316" r:id="rId37"/>
    <p:sldId id="279" r:id="rId38"/>
    <p:sldId id="299" r:id="rId3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>
        <p:scale>
          <a:sx n="125" d="100"/>
          <a:sy n="125" d="100"/>
        </p:scale>
        <p:origin x="1662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tmp>
</file>

<file path=ppt/media/image26.png>
</file>

<file path=ppt/media/image27.svg>
</file>

<file path=ppt/media/image28.tmp>
</file>

<file path=ppt/media/image29.tmp>
</file>

<file path=ppt/media/image3.png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svg>
</file>

<file path=ppt/media/image40.tmp>
</file>

<file path=ppt/media/image41.tmp>
</file>

<file path=ppt/media/image42.tmp>
</file>

<file path=ppt/media/image43.tmp>
</file>

<file path=ppt/media/image44.tmp>
</file>

<file path=ppt/media/image45.tmp>
</file>

<file path=ppt/media/image46.tmp>
</file>

<file path=ppt/media/image47.tmp>
</file>

<file path=ppt/media/image48.tmp>
</file>

<file path=ppt/media/image49.tmp>
</file>

<file path=ppt/media/image5.png>
</file>

<file path=ppt/media/image50.tmp>
</file>

<file path=ppt/media/image51.tmp>
</file>

<file path=ppt/media/image52.tmp>
</file>

<file path=ppt/media/image53.tmp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BD9E22-F9A2-9EEF-245A-5B20C1B8E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36A2D5-8A1A-856C-C7C9-FE0085A084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BDE4B0-FC2E-F278-E13E-DFE31FDD0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A91DA8-9FBE-3F59-1853-EB8E8B4A2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908CCD-ADAC-9518-4454-6DD9243C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209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9F043-B097-E13D-ED3A-FD6DB647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7A89EDD-C8DC-4998-596F-7F850BC4E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E3B223-D19B-BBF2-0CFF-EBB4FA7A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8F0A53-8383-7E47-E572-181A1AAE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588830-F912-5508-7849-C5CF7A369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980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5E65230-235B-450F-6C5C-3E63FDDCC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9CD90E-25AA-C812-7FD7-D84DCDF73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6A2E0-92BF-522B-338B-9B06E6825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EC557B-52E3-3491-3D9D-329875855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D1E80A-D968-4934-8FFE-825E20C7A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803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C4736D-560C-EFCF-5DAA-1F20CC3D2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BE70EF-FD90-B738-40F7-F431DC2DD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C3EE42-1108-28D9-1AF3-9B8817566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37726A-12C1-727B-BDD1-F5B6FE2AE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120D97-10EE-8189-7DBC-A4389A4A5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819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265991-5232-592E-7257-2A8C72EA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07F576-84E6-71FE-F632-6C9C4E826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7B927C-A287-D21B-6ED4-7E123B910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B5FCC4-DF6C-06FB-FD9C-ABD89B413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309837-07F2-855E-1CF8-9467C1754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190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364C6A-2A99-F3BD-E079-F5567CD51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7F91F8-57A6-A116-BE40-BD3EBD178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837BE6-528A-900B-F919-722169D03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9618AE-CEE8-4C7A-8C60-325412E48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25C1FE-6BEE-2519-D7FB-C36D1902C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DCCEE2-6229-488C-AADB-CF1B5A50A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96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EAEFCA-BEA6-A6F5-F261-70CE070AF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20B75F-57BA-CD6D-52F1-2BC3DE670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10054-2B43-0781-69C2-E5E72AF53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B337124-03B3-79D9-C92D-F9489F131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CBAD5CE-989F-5641-D2D9-A3E1048FD0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71185AF-A49B-5341-066F-2184EAE5F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B694BDE-241C-5609-1A4F-F23CD78B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842D31-8D37-2720-C2B8-081BAD1E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4796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3A02A-EB77-0173-6CD9-1DDF08EE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31CC41A-A0B8-BCC4-9074-6BA0437F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5EA694-B368-D453-CC54-7A6A7962B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948B37-4FC8-4C00-0E64-043633A1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974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F7907B7-CFDF-5F95-60F1-7D2DB2B10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E69CB6-3995-065D-A494-D65163FEF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1259408-DA85-0CF6-BDC8-0989B8FEE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7917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DE72C-F122-7A8E-CB19-4545CCEA8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28754E-0ABB-0E1D-9AA4-23EA00F62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681C4D1-44EA-926C-557A-77597B325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E4A7CA-48ED-79F1-A58F-164862E30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65E147-1C31-6E34-9327-DB50342DC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C15E81-2E71-EE0D-D17F-7B02A7AC5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2759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CDD96-2E9C-C36B-BA8B-E59D1DBB9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84FA8A0-E907-16A1-804C-8247D49EE8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75701D-4A46-1867-24EE-E46387EC7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29AF00-759F-72E5-9284-52645D5A3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E72B08C-31ED-F9A7-9AEF-A730AD1FC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CDE267-BA52-06BC-E0C2-DEFA4E067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342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7D1A1DA-0C79-B2FF-0FDB-4415F4BBF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5C093F-1ADB-268A-7E81-D3CABFAAC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36E825-0D74-A332-7E50-4AF836915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5EDA3-73C7-4E9A-A6B0-1DF7F71E37AE}" type="datetimeFigureOut">
              <a:rPr lang="es-CO" smtClean="0"/>
              <a:t>27/09/2023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EDCC20-A61D-87E5-C435-ECA4B40CB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2155A4-9CAC-E2B4-838A-6F54E57F8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A29F1-9A13-4AAE-9610-2DDD15CDB0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87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6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34.tmp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36.tmp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38.tmp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0.tmp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2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4.tmp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6.tm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tmp"/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tmp"/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49.tmp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tmp"/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51.tmp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tmp"/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53.tm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tmp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4.svg"/><Relationship Id="rId7" Type="http://schemas.openxmlformats.org/officeDocument/2006/relationships/image" Target="../media/image29.tm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tmp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7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ráfico 23">
            <a:extLst>
              <a:ext uri="{FF2B5EF4-FFF2-40B4-BE49-F238E27FC236}">
                <a16:creationId xmlns:a16="http://schemas.microsoft.com/office/drawing/2014/main" id="{F88E8581-1598-FB1B-9570-F2998F597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652587"/>
            <a:ext cx="6972300" cy="2919413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425DFA06-884B-5CE1-882C-9F416B4464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4671" y="-776288"/>
            <a:ext cx="1666875" cy="155257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35274" y="5876925"/>
            <a:ext cx="2143125" cy="196215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C2F82A9A-5093-6A41-43EE-D1B65B2CA9EB}"/>
              </a:ext>
            </a:extLst>
          </p:cNvPr>
          <p:cNvSpPr txBox="1"/>
          <p:nvPr/>
        </p:nvSpPr>
        <p:spPr>
          <a:xfrm>
            <a:off x="-503952" y="2081212"/>
            <a:ext cx="729794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Perfiles clínicos de ingreso a hospitalización en pacientes con COVID-19: Análisis de clúster </a:t>
            </a:r>
          </a:p>
          <a:p>
            <a:pPr algn="ctr"/>
            <a:endParaRPr lang="es-CO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s-CO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Aprendizaje no supervisado</a:t>
            </a:r>
          </a:p>
        </p:txBody>
      </p:sp>
      <p:pic>
        <p:nvPicPr>
          <p:cNvPr id="26" name="Gráfico 25">
            <a:extLst>
              <a:ext uri="{FF2B5EF4-FFF2-40B4-BE49-F238E27FC236}">
                <a16:creationId xmlns:a16="http://schemas.microsoft.com/office/drawing/2014/main" id="{AD0DAE14-FE5E-44FC-C9F6-9CF78DA841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91626" y="686810"/>
            <a:ext cx="5705475" cy="5114925"/>
          </a:xfrm>
          <a:prstGeom prst="rect">
            <a:avLst/>
          </a:prstGeom>
        </p:spPr>
      </p:pic>
      <p:pic>
        <p:nvPicPr>
          <p:cNvPr id="28" name="Gráfico 27">
            <a:extLst>
              <a:ext uri="{FF2B5EF4-FFF2-40B4-BE49-F238E27FC236}">
                <a16:creationId xmlns:a16="http://schemas.microsoft.com/office/drawing/2014/main" id="{F772220E-B08C-999B-9A03-E36670F73A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86888" y="1010948"/>
            <a:ext cx="531495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59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1C332A-83A7-F40D-F8FB-476745965DAA}"/>
              </a:ext>
            </a:extLst>
          </p:cNvPr>
          <p:cNvSpPr txBox="1"/>
          <p:nvPr/>
        </p:nvSpPr>
        <p:spPr>
          <a:xfrm>
            <a:off x="603849" y="2844225"/>
            <a:ext cx="10929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Algoritmo y datos</a:t>
            </a:r>
            <a:endParaRPr lang="es-CO" sz="3600" b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601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Datos</a:t>
            </a:r>
          </a:p>
          <a:p>
            <a:endParaRPr lang="es-CO" sz="2400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s-CO" sz="2400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Información de pacientes hospitalizados con COVID-19 en cuatro clínicas de Colombia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Marzo – agosto 2020 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 período inicial de pandemia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&gt; 18 años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Variables: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sociodemográficas, síntomas, laboratorios, imágenes iniciales, antecedentes personales, antecedentes farmacológicos, puntajes clínicos, desenlaces y clasificación del COVID-19 al ingreso</a:t>
            </a: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endParaRPr lang="es-CO" sz="1400" b="1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416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Datos</a:t>
            </a:r>
          </a:p>
          <a:p>
            <a:endParaRPr lang="es-CO" sz="2400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Alta dimensionalidad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Generales: edad, sexo, ciudad, educación,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etc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Antecedentes: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Enfermedad cardíaca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Diabetes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Enfermedades pulmonares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Uso de medicamentos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Examen físico: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Presión arterial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Frecuencia cardíaca y respiratoria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Saturación de oxígeno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Auscultación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endParaRPr lang="es-CO" sz="1400" b="1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000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Datos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Síntomas: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Disnea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Tos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Expectoración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Dolor de cabeza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Alteración del estado de conciencia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Puntajes clínicos (más alto es peor):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CURB-65 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 riesgo muerte por neumonía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NEWS2  grado de enfermedad y necesidad de evaluación rápida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Charlson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 sobrevida a 10 años por comorbilidades (antecedentes)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endParaRPr lang="es-CO" sz="1400" b="1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71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Datos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Laboratorios: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Hemoglobina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Creatinina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Leucocitos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Plaquetas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Rayos X al ingreso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Gravedad de COVID-19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Enfermedad no complicada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Neumonía leve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Neumonía grave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Desenlaces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Ingreso a cuidado crítico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Complicaciones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Mortalidad</a:t>
            </a:r>
            <a:endParaRPr lang="es-CO" sz="1400" b="1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766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Datos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 identifican datos de 774 pacientes, con 118 variables iniciales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12 variables con valores perdidos: frecuencia cardíaca (3%) hasta creatinina (19,5%)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</p:txBody>
      </p:sp>
      <p:pic>
        <p:nvPicPr>
          <p:cNvPr id="3" name="Imagen 2" descr="Gráfico, Histograma&#10;&#10;Descripción generada automáticamente">
            <a:extLst>
              <a:ext uri="{FF2B5EF4-FFF2-40B4-BE49-F238E27FC236}">
                <a16:creationId xmlns:a16="http://schemas.microsoft.com/office/drawing/2014/main" id="{44C5159E-438C-2F05-B5AD-219736A470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2665"/>
            <a:ext cx="12192000" cy="278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71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Procesamiento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Variables correlacionadas (se excluyen). Ej: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1400" b="1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Tener hipertensión y usar antihipertensivos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Leucocitos totales y linfocitos o neutrófilos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Hemoglobina y hematocrito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 eliminan los pacientes con COVID-19 nosocomial (n= 7)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Del análisis de clúster se excluyen las variables de desenlace y clasificación de COVID-19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Recodificación de variables categóricas (educación, afiliación,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etc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Imputación múltiple 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 método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Miceforest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2495323-7C1B-04E9-FAD3-0700E5E02B1C}"/>
              </a:ext>
            </a:extLst>
          </p:cNvPr>
          <p:cNvSpPr txBox="1"/>
          <p:nvPr/>
        </p:nvSpPr>
        <p:spPr>
          <a:xfrm>
            <a:off x="240030" y="6351976"/>
            <a:ext cx="66675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dirty="0"/>
              <a:t>https://miceforest.readthedocs.io/en/latest/</a:t>
            </a:r>
          </a:p>
        </p:txBody>
      </p:sp>
    </p:spTree>
    <p:extLst>
      <p:ext uri="{BB962C8B-B14F-4D97-AF65-F5344CB8AC3E}">
        <p14:creationId xmlns:p14="http://schemas.microsoft.com/office/powerpoint/2010/main" val="3391262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Procesamiento y algoritmos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Selección de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Proceso inicial con todas las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Selección de variables principales según plausibilidad y literatura médica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Selección final con menor dimensionalidad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En todos los casos: Aplicación de análisis de componentes principales – </a:t>
            </a:r>
            <a:r>
              <a:rPr lang="es-ES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PCA</a:t>
            </a:r>
            <a:endParaRPr lang="es-ES" b="1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95 % varianza inicial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Número de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PCA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con 80% de varianza acumulada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200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Base de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Procesamiento y algoritmos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4C09C81-8E1E-8A3C-488C-8743F2060F1A}"/>
              </a:ext>
            </a:extLst>
          </p:cNvPr>
          <p:cNvSpPr txBox="1"/>
          <p:nvPr/>
        </p:nvSpPr>
        <p:spPr>
          <a:xfrm>
            <a:off x="1148575" y="1858438"/>
            <a:ext cx="100916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Se aplicaron diversos algoritmos de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clustering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, los cuales fueron evaluados según los criterios médicos (plausibilidad) y técnicos (cantidad de datos por clúster,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outliers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, gráficas):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DBSCAN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Hierarchical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clustering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/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Agglomerative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Clustering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Kmedoides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Kmedias</a:t>
            </a: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El tamaño óptimo de clústeres se evaluó para cada método (por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ej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: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silhouette_score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) o se evaluaban 3 clústeres (considerando la clasificación de gravedad original)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Los resultados de la clasificación fueron comparados con la gravedad original (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accuracy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) y los desenlaces de ingreso a UCI y mortalidad</a:t>
            </a:r>
          </a:p>
        </p:txBody>
      </p:sp>
    </p:spTree>
    <p:extLst>
      <p:ext uri="{BB962C8B-B14F-4D97-AF65-F5344CB8AC3E}">
        <p14:creationId xmlns:p14="http://schemas.microsoft.com/office/powerpoint/2010/main" val="21817208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1C332A-83A7-F40D-F8FB-476745965DAA}"/>
              </a:ext>
            </a:extLst>
          </p:cNvPr>
          <p:cNvSpPr txBox="1"/>
          <p:nvPr/>
        </p:nvSpPr>
        <p:spPr>
          <a:xfrm>
            <a:off x="267419" y="2844225"/>
            <a:ext cx="11455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Resultados y discusión</a:t>
            </a:r>
            <a:endParaRPr lang="es-CO" sz="3600" b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272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C690934A-A881-49C1-A6A8-11CE3FF63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8626" y="2132164"/>
            <a:ext cx="2314575" cy="2162175"/>
          </a:xfrm>
          <a:prstGeom prst="rect">
            <a:avLst/>
          </a:prstGeom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B8EAB4D3-C290-7967-F874-7CE71BFACB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8639" y="2151214"/>
            <a:ext cx="2324100" cy="21526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-675440" y="491550"/>
            <a:ext cx="4684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Integrantes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C1A10BF-31E2-1A01-AB6C-A23F9371A996}"/>
              </a:ext>
            </a:extLst>
          </p:cNvPr>
          <p:cNvSpPr txBox="1"/>
          <p:nvPr/>
        </p:nvSpPr>
        <p:spPr>
          <a:xfrm>
            <a:off x="919870" y="3906687"/>
            <a:ext cx="239208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>
                <a:latin typeface="Century Gothic" panose="020B0502020202020204" pitchFamily="34" charset="0"/>
              </a:rPr>
              <a:t>Andrés Gaviria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Medico Epidemiólogo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Estudiante Maestría 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Inteligencia analítica de datos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Uniandes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64ECCED-2435-E8C4-0201-C2CFD90B67E8}"/>
              </a:ext>
            </a:extLst>
          </p:cNvPr>
          <p:cNvSpPr txBox="1"/>
          <p:nvPr/>
        </p:nvSpPr>
        <p:spPr>
          <a:xfrm>
            <a:off x="5910653" y="3925736"/>
            <a:ext cx="239208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>
                <a:latin typeface="Century Gothic" panose="020B0502020202020204" pitchFamily="34" charset="0"/>
              </a:rPr>
              <a:t>Eniver Pino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Administrador de Empresas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Estudiante Maestría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 Inteligencia analítica de datos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Uniandes</a:t>
            </a: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8239391D-089B-2D5C-83DD-91ECC222072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468632" y="2141689"/>
            <a:ext cx="2324100" cy="216217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FD80154-BBC0-B0FE-C3C0-469A7F56D95F}"/>
              </a:ext>
            </a:extLst>
          </p:cNvPr>
          <p:cNvSpPr txBox="1"/>
          <p:nvPr/>
        </p:nvSpPr>
        <p:spPr>
          <a:xfrm>
            <a:off x="3361891" y="3916211"/>
            <a:ext cx="239208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>
                <a:latin typeface="Century Gothic" panose="020B0502020202020204" pitchFamily="34" charset="0"/>
              </a:rPr>
              <a:t>Denisse Trujillo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Administradora de Empresas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Estudiante Maestría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 Inteligencia analítica de datos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Uniandes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AC74299-FEF2-1EE9-03FA-EB6FB33C7BD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474008" y="2141689"/>
            <a:ext cx="2314575" cy="215265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DACD89E-9AE5-A4EB-9495-D13DC4316ED4}"/>
              </a:ext>
            </a:extLst>
          </p:cNvPr>
          <p:cNvSpPr txBox="1"/>
          <p:nvPr/>
        </p:nvSpPr>
        <p:spPr>
          <a:xfrm>
            <a:off x="8509350" y="3909652"/>
            <a:ext cx="239208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>
                <a:latin typeface="Century Gothic" panose="020B0502020202020204" pitchFamily="34" charset="0"/>
              </a:rPr>
              <a:t>Luis Daza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Ingeniero industrial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Estudiante Maestría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 Inteligencia analítica de datos</a:t>
            </a:r>
          </a:p>
          <a:p>
            <a:pPr algn="ctr"/>
            <a:r>
              <a:rPr lang="es-CO" sz="1100" dirty="0">
                <a:latin typeface="Century Gothic" panose="020B0502020202020204" pitchFamily="34" charset="0"/>
              </a:rPr>
              <a:t>Uniandes</a:t>
            </a:r>
          </a:p>
        </p:txBody>
      </p:sp>
    </p:spTree>
    <p:extLst>
      <p:ext uri="{BB962C8B-B14F-4D97-AF65-F5344CB8AC3E}">
        <p14:creationId xmlns:p14="http://schemas.microsoft.com/office/powerpoint/2010/main" val="4147412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Dimensión de los datos: 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Luego de la preparación, recodificación, imputación y exclusión de COVID-19 nosocomial, la base contaba con información de </a:t>
            </a:r>
            <a:r>
              <a:rPr lang="es-ES" b="1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767 pacientes y 106 variables clínicas</a:t>
            </a:r>
            <a:r>
              <a:rPr lang="es-E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.</a:t>
            </a:r>
            <a:endParaRPr lang="es-CO" b="1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A8559B3-FDEF-579E-A3D6-397A3D0BD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544914"/>
              </p:ext>
            </p:extLst>
          </p:nvPr>
        </p:nvGraphicFramePr>
        <p:xfrm>
          <a:off x="3968119" y="2602123"/>
          <a:ext cx="3759200" cy="400050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159000">
                  <a:extLst>
                    <a:ext uri="{9D8B030D-6E8A-4147-A177-3AD203B41FA5}">
                      <a16:colId xmlns:a16="http://schemas.microsoft.com/office/drawing/2014/main" val="1791017759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790482872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429463451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Variables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n = 767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%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657418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Hombre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474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61,8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683205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Edad (años)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56,9 ± 16,7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2294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Lugar de atención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21094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Bogotá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302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39,4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946116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Cali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302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39,4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56070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Pereira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11,9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203097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Popayán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72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02949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Nivel educativo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93309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Secundaria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8,5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4589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Profesional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5,1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22016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Primaria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4,7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84674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Técnico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3,5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84807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Posgrado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0,3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20928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Sin dato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598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78,0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657405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Afiliación SGSSS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636423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Contributivo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664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86,6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745270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Subsidiado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11,9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121557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Otro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54796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Embarazo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460592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Sintomas (n)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4,1 ± 1,7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57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11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A17706D1-1971-3824-D21B-2CB4D7422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823379"/>
              </p:ext>
            </p:extLst>
          </p:nvPr>
        </p:nvGraphicFramePr>
        <p:xfrm>
          <a:off x="3441868" y="1297767"/>
          <a:ext cx="4260892" cy="465616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447134">
                  <a:extLst>
                    <a:ext uri="{9D8B030D-6E8A-4147-A177-3AD203B41FA5}">
                      <a16:colId xmlns:a16="http://schemas.microsoft.com/office/drawing/2014/main" val="3711744362"/>
                    </a:ext>
                  </a:extLst>
                </a:gridCol>
                <a:gridCol w="906879">
                  <a:extLst>
                    <a:ext uri="{9D8B030D-6E8A-4147-A177-3AD203B41FA5}">
                      <a16:colId xmlns:a16="http://schemas.microsoft.com/office/drawing/2014/main" val="4279313860"/>
                    </a:ext>
                  </a:extLst>
                </a:gridCol>
                <a:gridCol w="906879">
                  <a:extLst>
                    <a:ext uri="{9D8B030D-6E8A-4147-A177-3AD203B41FA5}">
                      <a16:colId xmlns:a16="http://schemas.microsoft.com/office/drawing/2014/main" val="3505502755"/>
                    </a:ext>
                  </a:extLst>
                </a:gridCol>
              </a:tblGrid>
              <a:tr h="20244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Variables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n = 767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%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9293376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Disnea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519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67,7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79085399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TAM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93,3 ± 13,9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1340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FC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93,7 ± 18,2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654865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FR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21,7 ± 5,0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24461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T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36,7 ± 0,8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49637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Conciencia_alterada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4878416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CURB-65_calculado (mediana - </a:t>
                      </a:r>
                      <a:r>
                        <a:rPr lang="es-CO" sz="1100" u="none" strike="noStrike" dirty="0" err="1">
                          <a:effectLst/>
                        </a:rPr>
                        <a:t>RIC</a:t>
                      </a:r>
                      <a:r>
                        <a:rPr lang="es-CO" sz="1100" u="none" strike="noStrike" dirty="0">
                          <a:effectLst/>
                        </a:rPr>
                        <a:t>)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1,0 (0 - 1 )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94356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Score News2_calculado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6,3 ± 2,9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3344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Indice de Charlson (mediana - RIC)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2,0 (0,0 - 3,0)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795739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Sat02 ingreso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87,5 ± 9,4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71281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Oxigeno suplementario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666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86,8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9553004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Hb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14,2 ± 2,1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78259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Leucocitos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9581 ± 4741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69871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Plaquetas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264.782 ± 108.670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78771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Creatinina ingreso (mediana - RIC)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0,90 (0,74 - 1,10)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498505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Rx con alteraciones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387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50,5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273398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Gravedad COVID-19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4525584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No complicada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181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23,6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33248070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Leve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166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21,6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2773157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Grave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420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54,8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8422628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Ingreso a UCI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247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32,2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0733706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Muerte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197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25,7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6801944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4CE69B2-E194-365C-1D32-2BFC2AD3B735}"/>
              </a:ext>
            </a:extLst>
          </p:cNvPr>
          <p:cNvSpPr/>
          <p:nvPr/>
        </p:nvSpPr>
        <p:spPr>
          <a:xfrm>
            <a:off x="3161038" y="4783947"/>
            <a:ext cx="4747614" cy="1326183"/>
          </a:xfrm>
          <a:prstGeom prst="rect">
            <a:avLst/>
          </a:prstGeom>
          <a:solidFill>
            <a:srgbClr val="8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2523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A17706D1-1971-3824-D21B-2CB4D7422509}"/>
              </a:ext>
            </a:extLst>
          </p:cNvPr>
          <p:cNvGraphicFramePr>
            <a:graphicFrameLocks noGrp="1"/>
          </p:cNvGraphicFramePr>
          <p:nvPr/>
        </p:nvGraphicFramePr>
        <p:xfrm>
          <a:off x="3441868" y="1297767"/>
          <a:ext cx="4260892" cy="465616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447134">
                  <a:extLst>
                    <a:ext uri="{9D8B030D-6E8A-4147-A177-3AD203B41FA5}">
                      <a16:colId xmlns:a16="http://schemas.microsoft.com/office/drawing/2014/main" val="3711744362"/>
                    </a:ext>
                  </a:extLst>
                </a:gridCol>
                <a:gridCol w="906879">
                  <a:extLst>
                    <a:ext uri="{9D8B030D-6E8A-4147-A177-3AD203B41FA5}">
                      <a16:colId xmlns:a16="http://schemas.microsoft.com/office/drawing/2014/main" val="4279313860"/>
                    </a:ext>
                  </a:extLst>
                </a:gridCol>
                <a:gridCol w="906879">
                  <a:extLst>
                    <a:ext uri="{9D8B030D-6E8A-4147-A177-3AD203B41FA5}">
                      <a16:colId xmlns:a16="http://schemas.microsoft.com/office/drawing/2014/main" val="3505502755"/>
                    </a:ext>
                  </a:extLst>
                </a:gridCol>
              </a:tblGrid>
              <a:tr h="20244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Variables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n = 767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%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9293376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Disnea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519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67,7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79085399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TAM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93,3 ± 13,9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1340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FC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93,7 ± 18,2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654865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FR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21,7 ± 5,0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24461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T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36,7 ± 0,8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49637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Conciencia_alterada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4878416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CURB-65_calculado (mediana - </a:t>
                      </a:r>
                      <a:r>
                        <a:rPr lang="es-CO" sz="1100" u="none" strike="noStrike" dirty="0" err="1">
                          <a:effectLst/>
                        </a:rPr>
                        <a:t>RIC</a:t>
                      </a:r>
                      <a:r>
                        <a:rPr lang="es-CO" sz="1100" u="none" strike="noStrike" dirty="0">
                          <a:effectLst/>
                        </a:rPr>
                        <a:t>)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1,0 (0 - 1 )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94356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Score News2_calculado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6,3 ± 2,9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3344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Indice de Charlson (mediana - RIC)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2,0 (0,0 - 3,0)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7957397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Sat02 ingreso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87,5 ± 9,4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71281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Oxigeno suplementario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666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86,8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9553004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Hb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14,2 ± 2,1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78259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Leucocitos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9581 ± 4741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698713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Plaquetas ingreso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264.782 ± 108.670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78771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Creatinina ingreso (mediana - RIC)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0,90 (0,74 - 1,10)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498505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Rx con alteraciones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387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50,5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2733988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Gravedad COVID-19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4525584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No complicada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181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23,6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33248070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Leve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166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21,6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2773157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Grave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13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420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54,8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84226282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Ingreso a UCI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247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32,2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07337061"/>
                  </a:ext>
                </a:extLst>
              </a:tr>
              <a:tr h="202442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Muerte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197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25,7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68019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1801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Preparación con </a:t>
            </a:r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PCA</a:t>
            </a:r>
            <a:endParaRPr lang="es-CO" sz="2400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s-CO" b="1" dirty="0">
              <a:solidFill>
                <a:schemeClr val="accent5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</a:rPr>
              <a:t>Inicialmente se incluyeron todas las variables 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complejo y no buenos clúster, variables de poco interés clínico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Siguiente con 48 variables por plausibilidad: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41 componentes principales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n 3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3B8BFA2B-BC7A-431B-5969-CCAAD8C19D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657" y="3597476"/>
            <a:ext cx="4400816" cy="2664130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AD4C1C56-316D-D77B-2927-D67B14DF5930}"/>
              </a:ext>
            </a:extLst>
          </p:cNvPr>
          <p:cNvCxnSpPr/>
          <p:nvPr/>
        </p:nvCxnSpPr>
        <p:spPr>
          <a:xfrm flipV="1">
            <a:off x="6800472" y="3857436"/>
            <a:ext cx="0" cy="20407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FE097258-7E15-7500-6422-966332B99042}"/>
              </a:ext>
            </a:extLst>
          </p:cNvPr>
          <p:cNvSpPr txBox="1"/>
          <p:nvPr/>
        </p:nvSpPr>
        <p:spPr>
          <a:xfrm>
            <a:off x="8379427" y="3148083"/>
            <a:ext cx="38125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Variables más importantes (primeros 5 componentes):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 err="1">
                <a:latin typeface="Century Gothic" panose="020B0502020202020204" pitchFamily="34" charset="0"/>
                <a:sym typeface="Wingdings" panose="05000000000000000000" pitchFamily="2" charset="2"/>
              </a:rPr>
              <a:t>Charlson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News2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Hb ingreso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Anticoagulación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Creatinina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703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C9E30580-679C-AD3D-9A74-B5AABA3D4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891" y="2865029"/>
            <a:ext cx="4970593" cy="2954268"/>
          </a:xfrm>
          <a:prstGeom prst="rect">
            <a:avLst/>
          </a:prstGeom>
        </p:spPr>
      </p:pic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Preparación con </a:t>
            </a:r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PCA</a:t>
            </a:r>
            <a:endParaRPr lang="es-CO" sz="2400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s-CO" b="1" dirty="0">
              <a:solidFill>
                <a:schemeClr val="accent5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Posteriormente, se trabaja solo con 15 variables: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12 componentes principales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AD4C1C56-316D-D77B-2927-D67B14DF5930}"/>
              </a:ext>
            </a:extLst>
          </p:cNvPr>
          <p:cNvCxnSpPr/>
          <p:nvPr/>
        </p:nvCxnSpPr>
        <p:spPr>
          <a:xfrm flipV="1">
            <a:off x="6546135" y="3321789"/>
            <a:ext cx="0" cy="20407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374379" y="2797563"/>
            <a:ext cx="38125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Variables más importantes (primeros 5 componentes):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News2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FC ingreso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Hb ingreso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TAM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>
                <a:latin typeface="Century Gothic" panose="020B0502020202020204" pitchFamily="34" charset="0"/>
                <a:sym typeface="Wingdings" panose="05000000000000000000" pitchFamily="2" charset="2"/>
              </a:rPr>
              <a:t>Creatinina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7372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30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DBSCAN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50,2%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9" name="Imagen 8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FCB948CF-D6F0-54BE-7898-BBB81BEC80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67" y="2342545"/>
            <a:ext cx="5275473" cy="3043031"/>
          </a:xfrm>
          <a:prstGeom prst="rect">
            <a:avLst/>
          </a:prstGeom>
        </p:spPr>
      </p:pic>
      <p:pic>
        <p:nvPicPr>
          <p:cNvPr id="12" name="Imagen 11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1098FE01-58F8-70F7-B85E-5DBF68F0FF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97" y="2348990"/>
            <a:ext cx="4584156" cy="267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34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30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Dendrograma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50,8%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n 3" descr="Gráfico, Histograma&#10;&#10;Descripción generada automáticamente">
            <a:extLst>
              <a:ext uri="{FF2B5EF4-FFF2-40B4-BE49-F238E27FC236}">
                <a16:creationId xmlns:a16="http://schemas.microsoft.com/office/drawing/2014/main" id="{0B12D99B-33B6-4533-4615-D07205B64B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1" y="2114206"/>
            <a:ext cx="4684039" cy="3456894"/>
          </a:xfrm>
          <a:prstGeom prst="rect">
            <a:avLst/>
          </a:prstGeom>
        </p:spPr>
      </p:pic>
      <p:pic>
        <p:nvPicPr>
          <p:cNvPr id="11" name="Imagen 10" descr="Gráfico&#10;&#10;Descripción generada automáticamente">
            <a:extLst>
              <a:ext uri="{FF2B5EF4-FFF2-40B4-BE49-F238E27FC236}">
                <a16:creationId xmlns:a16="http://schemas.microsoft.com/office/drawing/2014/main" id="{B2911613-ED47-DABA-1EBF-6D4EAEF515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152" y="1973307"/>
            <a:ext cx="417102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044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30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K-</a:t>
            </a: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medoids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47,8%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8" name="Imagen 7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013236DD-A638-3A40-E8F7-010410E025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0" y="1819727"/>
            <a:ext cx="5122459" cy="3527039"/>
          </a:xfrm>
          <a:prstGeom prst="rect">
            <a:avLst/>
          </a:prstGeom>
        </p:spPr>
      </p:pic>
      <p:pic>
        <p:nvPicPr>
          <p:cNvPr id="12" name="Imagen 11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51C1732D-245A-A3FB-23B6-167ACCE7B7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538" y="1714499"/>
            <a:ext cx="4562902" cy="375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30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30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K-medias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54,5%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n 3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F0361279-AD52-6C7F-E8F7-006EDE16EEA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"/>
          <a:stretch/>
        </p:blipFill>
        <p:spPr>
          <a:xfrm>
            <a:off x="534470" y="1897898"/>
            <a:ext cx="5150050" cy="3540906"/>
          </a:xfrm>
          <a:prstGeom prst="rect">
            <a:avLst/>
          </a:prstGeom>
        </p:spPr>
      </p:pic>
      <p:pic>
        <p:nvPicPr>
          <p:cNvPr id="11" name="Imagen 10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0A35F29D-B326-F4A7-1377-40CF63E829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099" y="1634176"/>
            <a:ext cx="4530326" cy="380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603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9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DBSCAN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51,6%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n 3" descr="Gráfico, Gráfico de dispersión, Gráfico de burbujas&#10;&#10;Descripción generada automáticamente">
            <a:extLst>
              <a:ext uri="{FF2B5EF4-FFF2-40B4-BE49-F238E27FC236}">
                <a16:creationId xmlns:a16="http://schemas.microsoft.com/office/drawing/2014/main" id="{60F69C3A-B3A1-3F6C-D6AB-AA08A057D2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1" y="2317233"/>
            <a:ext cx="4907997" cy="2900515"/>
          </a:xfrm>
          <a:prstGeom prst="rect">
            <a:avLst/>
          </a:prstGeom>
        </p:spPr>
      </p:pic>
      <p:pic>
        <p:nvPicPr>
          <p:cNvPr id="11" name="Imagen 10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7D4C1F46-F3AC-1EBA-EB2C-82771B3451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656" y="1827106"/>
            <a:ext cx="4528544" cy="374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5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1C332A-83A7-F40D-F8FB-476745965DAA}"/>
              </a:ext>
            </a:extLst>
          </p:cNvPr>
          <p:cNvSpPr txBox="1"/>
          <p:nvPr/>
        </p:nvSpPr>
        <p:spPr>
          <a:xfrm>
            <a:off x="-250166" y="2844225"/>
            <a:ext cx="12577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Problema y contexto</a:t>
            </a:r>
          </a:p>
        </p:txBody>
      </p:sp>
    </p:spTree>
    <p:extLst>
      <p:ext uri="{BB962C8B-B14F-4D97-AF65-F5344CB8AC3E}">
        <p14:creationId xmlns:p14="http://schemas.microsoft.com/office/powerpoint/2010/main" val="36788575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9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Dendrograma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56,7%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8" name="Imagen 7" descr="Gráfico, Histograma&#10;&#10;Descripción generada automáticamente">
            <a:extLst>
              <a:ext uri="{FF2B5EF4-FFF2-40B4-BE49-F238E27FC236}">
                <a16:creationId xmlns:a16="http://schemas.microsoft.com/office/drawing/2014/main" id="{B2CA76C2-84DB-5AC5-3363-4DA0AD8BA1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76" y="1586890"/>
            <a:ext cx="5437373" cy="3984530"/>
          </a:xfrm>
          <a:prstGeom prst="rect">
            <a:avLst/>
          </a:prstGeom>
        </p:spPr>
      </p:pic>
      <p:pic>
        <p:nvPicPr>
          <p:cNvPr id="12" name="Imagen 11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A64FA941-9DD1-927F-60AD-075D361F73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89106"/>
            <a:ext cx="5781282" cy="40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1023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Clústers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9 componentes principales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C80AAC-38DF-B4F3-BFDE-6D2B574D12FE}"/>
              </a:ext>
            </a:extLst>
          </p:cNvPr>
          <p:cNvSpPr txBox="1"/>
          <p:nvPr/>
        </p:nvSpPr>
        <p:spPr>
          <a:xfrm>
            <a:off x="856415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K-medias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73DB0E-FE1A-E95A-021C-541254359920}"/>
              </a:ext>
            </a:extLst>
          </p:cNvPr>
          <p:cNvSpPr txBox="1"/>
          <p:nvPr/>
        </p:nvSpPr>
        <p:spPr>
          <a:xfrm>
            <a:off x="7736332" y="5571100"/>
            <a:ext cx="381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Accuracy</a:t>
            </a:r>
            <a:r>
              <a:rPr lang="es-CO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 : 51,6%</a:t>
            </a:r>
            <a:endParaRPr lang="es-CO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8" name="Imagen 7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DB0B8ECC-75AC-423A-54B5-5D7762DE9C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0" y="1920540"/>
            <a:ext cx="5177893" cy="3588457"/>
          </a:xfrm>
          <a:prstGeom prst="rect">
            <a:avLst/>
          </a:prstGeom>
        </p:spPr>
      </p:pic>
      <p:pic>
        <p:nvPicPr>
          <p:cNvPr id="12" name="Imagen 11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432DDED6-4B66-3EE8-4F87-67173466D9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126" y="1905749"/>
            <a:ext cx="4394794" cy="362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4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K-</a:t>
            </a:r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means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9 componentes principales, 3 clúster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58031B7-E6C2-5A73-3817-A328D0DEB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677994"/>
              </p:ext>
            </p:extLst>
          </p:nvPr>
        </p:nvGraphicFramePr>
        <p:xfrm>
          <a:off x="7274360" y="2451285"/>
          <a:ext cx="4369000" cy="2754018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3187682">
                  <a:extLst>
                    <a:ext uri="{9D8B030D-6E8A-4147-A177-3AD203B41FA5}">
                      <a16:colId xmlns:a16="http://schemas.microsoft.com/office/drawing/2014/main" val="69446919"/>
                    </a:ext>
                  </a:extLst>
                </a:gridCol>
                <a:gridCol w="1181318">
                  <a:extLst>
                    <a:ext uri="{9D8B030D-6E8A-4147-A177-3AD203B41FA5}">
                      <a16:colId xmlns:a16="http://schemas.microsoft.com/office/drawing/2014/main" val="2801936584"/>
                    </a:ext>
                  </a:extLst>
                </a:gridCol>
              </a:tblGrid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b="1" u="none" strike="noStrike" dirty="0">
                          <a:effectLst/>
                        </a:rPr>
                        <a:t>Modelo y clasificación COVID-19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u="none" strike="noStrike" dirty="0">
                          <a:effectLst/>
                        </a:rPr>
                        <a:t>% muerte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44376145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b="1" u="none" strike="noStrike" dirty="0">
                          <a:effectLst/>
                        </a:rPr>
                        <a:t>K-</a:t>
                      </a:r>
                      <a:r>
                        <a:rPr lang="es-CO" sz="1600" b="1" u="none" strike="noStrike" dirty="0" err="1">
                          <a:effectLst/>
                        </a:rPr>
                        <a:t>means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 </a:t>
                      </a:r>
                      <a:endParaRPr lang="es-CO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09497557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Neumonia grave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52,9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6664753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Neumonia leve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15,2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23544674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Enfermedad no complicada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0,0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72338080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b="1" u="none" strike="noStrike" dirty="0">
                          <a:effectLst/>
                        </a:rPr>
                        <a:t>Original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 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9074044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Neumonia grave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40,2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28306392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Neumonia leve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16,6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84183812"/>
                  </a:ext>
                </a:extLst>
              </a:tr>
              <a:tr h="306002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 dirty="0">
                          <a:effectLst/>
                        </a:rPr>
                        <a:t>Enfermedad no complicada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 dirty="0">
                          <a:effectLst/>
                        </a:rPr>
                        <a:t>1,1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2030380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DCACFD1D-42F3-CF83-DE44-7DDF477031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462892"/>
              </p:ext>
            </p:extLst>
          </p:nvPr>
        </p:nvGraphicFramePr>
        <p:xfrm>
          <a:off x="548640" y="2041930"/>
          <a:ext cx="5836920" cy="392453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613814">
                  <a:extLst>
                    <a:ext uri="{9D8B030D-6E8A-4147-A177-3AD203B41FA5}">
                      <a16:colId xmlns:a16="http://schemas.microsoft.com/office/drawing/2014/main" val="4179877044"/>
                    </a:ext>
                  </a:extLst>
                </a:gridCol>
                <a:gridCol w="1407702">
                  <a:extLst>
                    <a:ext uri="{9D8B030D-6E8A-4147-A177-3AD203B41FA5}">
                      <a16:colId xmlns:a16="http://schemas.microsoft.com/office/drawing/2014/main" val="2770029400"/>
                    </a:ext>
                  </a:extLst>
                </a:gridCol>
                <a:gridCol w="1407702">
                  <a:extLst>
                    <a:ext uri="{9D8B030D-6E8A-4147-A177-3AD203B41FA5}">
                      <a16:colId xmlns:a16="http://schemas.microsoft.com/office/drawing/2014/main" val="318880578"/>
                    </a:ext>
                  </a:extLst>
                </a:gridCol>
                <a:gridCol w="1407702">
                  <a:extLst>
                    <a:ext uri="{9D8B030D-6E8A-4147-A177-3AD203B41FA5}">
                      <a16:colId xmlns:a16="http://schemas.microsoft.com/office/drawing/2014/main" val="1527291634"/>
                    </a:ext>
                  </a:extLst>
                </a:gridCol>
              </a:tblGrid>
              <a:tr h="280324"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u="none" strike="noStrike" dirty="0">
                          <a:effectLst/>
                        </a:rPr>
                        <a:t>Variable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600" b="1" u="none" strike="noStrike" dirty="0">
                          <a:effectLst/>
                        </a:rPr>
                        <a:t>No complicada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600" b="1" u="none" strike="noStrike" dirty="0">
                          <a:effectLst/>
                        </a:rPr>
                        <a:t>Leve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600" b="1" u="none" strike="noStrike" dirty="0">
                          <a:effectLst/>
                        </a:rPr>
                        <a:t>Grave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23733616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CURB-65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0,16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0,43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1,86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6105204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Creatinina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0,97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0,94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1,73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2412635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Edad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41,05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50,61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73,26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0527693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FC ingreso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87,33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95,94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92,72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4085154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FR ingreso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18,71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21,56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22,98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75467966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Hb ingreso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13,94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14,65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13,53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371881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Charlson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0,70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1,06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4,09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4977953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Leucocitos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7419,60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9382,18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10767,11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2727978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Plaquetas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304049,50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265832,69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247390,91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6779015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Saturación O2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94,76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88,03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83,70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7610142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News2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1,85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6,59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7,49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25681543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Temperatura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36,79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36,71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36,62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2790356"/>
                  </a:ext>
                </a:extLst>
              </a:tr>
              <a:tr h="280324">
                <a:tc>
                  <a:txBody>
                    <a:bodyPr/>
                    <a:lstStyle/>
                    <a:p>
                      <a:pPr algn="l" fontAlgn="b"/>
                      <a:r>
                        <a:rPr lang="es-CO" sz="1600" u="none" strike="noStrike">
                          <a:effectLst/>
                        </a:rPr>
                        <a:t>TAM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89,72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>
                          <a:effectLst/>
                        </a:rPr>
                        <a:t>94,65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u="none" strike="noStrike" dirty="0">
                          <a:effectLst/>
                        </a:rPr>
                        <a:t>91,65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2927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64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Análisis Exploratorio de los Datos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FEA694-3C49-A5B5-790E-4F08A737BD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390" y="1207430"/>
            <a:ext cx="400050" cy="352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48575" y="1119774"/>
            <a:ext cx="1009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K-</a:t>
            </a:r>
            <a:r>
              <a:rPr lang="es-CO" sz="2400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means</a:t>
            </a:r>
            <a:r>
              <a:rPr lang="es-CO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entury Gothic" panose="020B0502020202020204" pitchFamily="34" charset="0"/>
              </a:rPr>
              <a:t>, 9 componentes principales, 3 clúster</a:t>
            </a:r>
          </a:p>
          <a:p>
            <a:endParaRPr lang="es-CO" b="1" i="0" dirty="0">
              <a:solidFill>
                <a:schemeClr val="accent5">
                  <a:lumMod val="75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n 3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66493087-55A0-E04C-4C6B-6471000526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464" y="1625461"/>
            <a:ext cx="5769716" cy="486395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B65C153-A8DC-4BF7-80CF-C86F84EC315C}"/>
              </a:ext>
            </a:extLst>
          </p:cNvPr>
          <p:cNvSpPr txBox="1"/>
          <p:nvPr/>
        </p:nvSpPr>
        <p:spPr>
          <a:xfrm>
            <a:off x="5283330" y="3872771"/>
            <a:ext cx="70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grave</a:t>
            </a:r>
            <a:endParaRPr lang="es-CO" b="1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91CD981-3B3C-07FE-DE74-8A71A682F8A4}"/>
              </a:ext>
            </a:extLst>
          </p:cNvPr>
          <p:cNvSpPr txBox="1"/>
          <p:nvPr/>
        </p:nvSpPr>
        <p:spPr>
          <a:xfrm>
            <a:off x="4408537" y="4063863"/>
            <a:ext cx="577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leve</a:t>
            </a:r>
            <a:endParaRPr lang="es-CO" b="1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068D051-A532-0322-2629-6475E345569A}"/>
              </a:ext>
            </a:extLst>
          </p:cNvPr>
          <p:cNvSpPr txBox="1"/>
          <p:nvPr/>
        </p:nvSpPr>
        <p:spPr>
          <a:xfrm>
            <a:off x="3484651" y="3105834"/>
            <a:ext cx="1281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No </a:t>
            </a:r>
          </a:p>
          <a:p>
            <a:r>
              <a:rPr lang="es-ES" b="1" dirty="0"/>
              <a:t>complicado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842180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C28440EC-A16D-D55A-421C-9C23A10A23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666" y="416358"/>
            <a:ext cx="6674254" cy="5512001"/>
          </a:xfrm>
          <a:prstGeom prst="rect">
            <a:avLst/>
          </a:prstGeom>
        </p:spPr>
      </p:pic>
      <p:pic>
        <p:nvPicPr>
          <p:cNvPr id="5" name="Imagen 4" descr="Texto&#10;&#10;Descripción generada automáticamente con confianza media">
            <a:extLst>
              <a:ext uri="{FF2B5EF4-FFF2-40B4-BE49-F238E27FC236}">
                <a16:creationId xmlns:a16="http://schemas.microsoft.com/office/drawing/2014/main" id="{AFDC7D29-A6FA-A13B-2E87-CA6BDD0D4C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18" y="6057788"/>
            <a:ext cx="3315163" cy="8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12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pic>
        <p:nvPicPr>
          <p:cNvPr id="3" name="Imagen 2" descr="Gráfico&#10;&#10;Descripción generada automáticamente">
            <a:extLst>
              <a:ext uri="{FF2B5EF4-FFF2-40B4-BE49-F238E27FC236}">
                <a16:creationId xmlns:a16="http://schemas.microsoft.com/office/drawing/2014/main" id="{5B8CA8DF-1C19-9555-63F3-33D34DFC9C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760" y="228153"/>
            <a:ext cx="4696480" cy="6401693"/>
          </a:xfrm>
          <a:prstGeom prst="rect">
            <a:avLst/>
          </a:prstGeom>
        </p:spPr>
      </p:pic>
      <p:pic>
        <p:nvPicPr>
          <p:cNvPr id="5" name="Imagen 4" descr="Imagen que contiene interior, cuchillo&#10;&#10;Descripción generada automáticamente">
            <a:extLst>
              <a:ext uri="{FF2B5EF4-FFF2-40B4-BE49-F238E27FC236}">
                <a16:creationId xmlns:a16="http://schemas.microsoft.com/office/drawing/2014/main" id="{072344C4-2258-0814-5958-FC69FF7D19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66" y="5968308"/>
            <a:ext cx="3724795" cy="81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794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pic>
        <p:nvPicPr>
          <p:cNvPr id="4" name="Imagen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236AC9C6-21CB-DC69-AA53-35DB683E0C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80" y="288402"/>
            <a:ext cx="8411749" cy="2943636"/>
          </a:xfrm>
          <a:prstGeom prst="rect">
            <a:avLst/>
          </a:prstGeom>
        </p:spPr>
      </p:pic>
      <p:pic>
        <p:nvPicPr>
          <p:cNvPr id="6" name="Imagen 5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9F2F0CCC-AEAF-25F7-38B7-26F920AC6BB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1" y="1706407"/>
            <a:ext cx="9840698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6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1C332A-83A7-F40D-F8FB-476745965DAA}"/>
              </a:ext>
            </a:extLst>
          </p:cNvPr>
          <p:cNvSpPr txBox="1"/>
          <p:nvPr/>
        </p:nvSpPr>
        <p:spPr>
          <a:xfrm>
            <a:off x="267419" y="2844225"/>
            <a:ext cx="11455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Conclusiones</a:t>
            </a:r>
            <a:endParaRPr lang="es-CO" sz="3600" b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5560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7262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Conclusiones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DACD0AF-E0F8-6E11-A88F-0D891BADD47F}"/>
              </a:ext>
            </a:extLst>
          </p:cNvPr>
          <p:cNvSpPr txBox="1"/>
          <p:nvPr/>
        </p:nvSpPr>
        <p:spPr>
          <a:xfrm>
            <a:off x="1163815" y="1775094"/>
            <a:ext cx="100916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Los métodos de </a:t>
            </a:r>
            <a:r>
              <a:rPr lang="es-E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clustering</a:t>
            </a: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son factibles para identificar perfiles de pacientes atendidos por COVID-19 según sus características clínicas de ingreso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Estos perfiles se ajustan adecuadamente a las clasificaciones clínicas y a los desenlaces en salud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Apoyo en la generación de modelos de aprendizaje supervisado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Aplicación en otro tipo de enfermedades o nuevas epidemias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  <a:latin typeface="Century Gothic" panose="020B0502020202020204" pitchFamily="34" charset="0"/>
              </a:rPr>
              <a:t> Pueden ser de utilidad para profesionales de la salud y tomadores de decisiones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89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-82632" y="271731"/>
            <a:ext cx="4684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Antecedentes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8D451D08-1232-5314-3A77-DA82BC761B26}"/>
              </a:ext>
            </a:extLst>
          </p:cNvPr>
          <p:cNvSpPr txBox="1"/>
          <p:nvPr/>
        </p:nvSpPr>
        <p:spPr>
          <a:xfrm>
            <a:off x="7646029" y="3994442"/>
            <a:ext cx="2704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700" dirty="0">
                <a:latin typeface="Century Gothic" panose="020B0502020202020204" pitchFamily="34" charset="0"/>
              </a:rPr>
              <a:t>Instituto Nacional de Salud. </a:t>
            </a:r>
            <a:r>
              <a:rPr lang="es-CO" sz="700" b="1" dirty="0">
                <a:latin typeface="Century Gothic" panose="020B0502020202020204" pitchFamily="34" charset="0"/>
              </a:rPr>
              <a:t>27 sept/2023</a:t>
            </a:r>
          </a:p>
          <a:p>
            <a:r>
              <a:rPr lang="es-CO" sz="700" dirty="0">
                <a:latin typeface="Century Gothic" panose="020B0502020202020204" pitchFamily="34" charset="0"/>
              </a:rPr>
              <a:t>http://www.ins.gov.co/Noticias/Paginas/Coronavirus.aspx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C3A76676-EED0-5718-0C49-C89B0250D51B}"/>
              </a:ext>
            </a:extLst>
          </p:cNvPr>
          <p:cNvSpPr txBox="1"/>
          <p:nvPr/>
        </p:nvSpPr>
        <p:spPr>
          <a:xfrm>
            <a:off x="1108345" y="1436007"/>
            <a:ext cx="95150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1600" b="0" i="0" dirty="0">
                <a:effectLst/>
                <a:latin typeface="Century Gothic" panose="020B0502020202020204" pitchFamily="34" charset="0"/>
              </a:rPr>
              <a:t>Enfermedad por coronavirus COVID-19 </a:t>
            </a:r>
            <a:r>
              <a:rPr lang="es-ES" sz="16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</a:t>
            </a:r>
            <a:r>
              <a:rPr lang="es-ES" sz="1600" b="0" i="0" dirty="0">
                <a:effectLst/>
                <a:latin typeface="Century Gothic" panose="020B0502020202020204" pitchFamily="34" charset="0"/>
              </a:rPr>
              <a:t>enfermedad infecciosa causada por el virus SARS-CoV-2. </a:t>
            </a:r>
          </a:p>
          <a:p>
            <a:r>
              <a:rPr lang="es-ES" sz="1600" dirty="0">
                <a:latin typeface="Century Gothic" panose="020B0502020202020204" pitchFamily="34" charset="0"/>
              </a:rPr>
              <a:t>	</a:t>
            </a:r>
            <a:r>
              <a:rPr lang="es-ES" sz="1600" b="0" i="0" dirty="0">
                <a:effectLst/>
                <a:latin typeface="Century Gothic" panose="020B0502020202020204" pitchFamily="34" charset="0"/>
              </a:rPr>
              <a:t>Colombia</a:t>
            </a:r>
            <a:r>
              <a:rPr lang="es-ES" sz="1600" dirty="0">
                <a:latin typeface="Century Gothic" panose="020B0502020202020204" pitchFamily="34" charset="0"/>
              </a:rPr>
              <a:t>: primer caso</a:t>
            </a:r>
            <a:r>
              <a:rPr lang="es-ES" sz="1600" b="0" i="0" dirty="0">
                <a:effectLst/>
                <a:latin typeface="Century Gothic" panose="020B0502020202020204" pitchFamily="34" charset="0"/>
              </a:rPr>
              <a:t> el 6 de marzo de 2020.</a:t>
            </a:r>
          </a:p>
          <a:p>
            <a:pPr algn="l"/>
            <a:endParaRPr lang="es-ES" sz="1600" dirty="0">
              <a:latin typeface="Century Gothic" panose="020B0502020202020204" pitchFamily="34" charset="0"/>
            </a:endParaRPr>
          </a:p>
          <a:p>
            <a:endParaRPr lang="es-CO" sz="1600" dirty="0">
              <a:latin typeface="Century Gothic" panose="020B0502020202020204" pitchFamily="34" charset="0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E6C45E5-6B72-F500-3C69-465A31ACC26A}"/>
              </a:ext>
            </a:extLst>
          </p:cNvPr>
          <p:cNvSpPr txBox="1"/>
          <p:nvPr/>
        </p:nvSpPr>
        <p:spPr>
          <a:xfrm>
            <a:off x="198496" y="6208661"/>
            <a:ext cx="339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700" dirty="0">
                <a:latin typeface="Century Gothic" panose="020B0502020202020204" pitchFamily="34" charset="0"/>
              </a:rPr>
              <a:t>Organización mundial de la salud</a:t>
            </a:r>
          </a:p>
          <a:p>
            <a:r>
              <a:rPr lang="es-CO" sz="700" dirty="0">
                <a:latin typeface="Century Gothic" panose="020B0502020202020204" pitchFamily="34" charset="0"/>
              </a:rPr>
              <a:t>https://www.who.int/es/health-topics/coronavirus#tab=tab_1</a:t>
            </a:r>
          </a:p>
        </p:txBody>
      </p:sp>
      <p:pic>
        <p:nvPicPr>
          <p:cNvPr id="3" name="Imagen 2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FDAD4890-50E4-2FA6-F74B-872B941FA4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114" y="2245744"/>
            <a:ext cx="8869512" cy="179917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CE7978C-3CC1-2D32-AC0B-32CC64DF8136}"/>
              </a:ext>
            </a:extLst>
          </p:cNvPr>
          <p:cNvSpPr txBox="1"/>
          <p:nvPr/>
        </p:nvSpPr>
        <p:spPr>
          <a:xfrm>
            <a:off x="1108345" y="4364119"/>
            <a:ext cx="95150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1600" b="0" i="0" dirty="0">
                <a:effectLst/>
                <a:latin typeface="Century Gothic" panose="020B0502020202020204" pitchFamily="34" charset="0"/>
              </a:rPr>
              <a:t>Mundo </a:t>
            </a:r>
            <a:r>
              <a:rPr lang="es-ES" sz="16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más de 750 millones de casos</a:t>
            </a:r>
            <a:endParaRPr lang="es-ES" sz="1600" b="0" i="0" dirty="0">
              <a:effectLst/>
              <a:latin typeface="Century Gothic" panose="020B0502020202020204" pitchFamily="34" charset="0"/>
            </a:endParaRPr>
          </a:p>
          <a:p>
            <a:pPr algn="l"/>
            <a:endParaRPr lang="es-ES" sz="1600" b="0" i="0" dirty="0">
              <a:effectLst/>
              <a:latin typeface="Century Gothic" panose="020B0502020202020204" pitchFamily="34" charset="0"/>
            </a:endParaRPr>
          </a:p>
          <a:p>
            <a:pPr algn="l"/>
            <a:r>
              <a:rPr lang="es-ES" sz="1600" b="0" i="0" dirty="0">
                <a:effectLst/>
                <a:latin typeface="Century Gothic" panose="020B0502020202020204" pitchFamily="34" charset="0"/>
              </a:rPr>
              <a:t>Mayoría de casos </a:t>
            </a:r>
            <a:r>
              <a:rPr lang="es-ES" sz="16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</a:t>
            </a:r>
            <a:r>
              <a:rPr lang="es-ES" sz="1600" b="0" i="0" dirty="0">
                <a:effectLst/>
                <a:latin typeface="Century Gothic" panose="020B0502020202020204" pitchFamily="34" charset="0"/>
              </a:rPr>
              <a:t>enfermedad respiratoria de leve a moderada. </a:t>
            </a:r>
          </a:p>
          <a:p>
            <a:pPr algn="l"/>
            <a:endParaRPr lang="es-ES" sz="1600" b="0" i="0" dirty="0"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798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4824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Problema y contexto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D794CDD-9BCC-CF37-0384-9B96D2D15220}"/>
              </a:ext>
            </a:extLst>
          </p:cNvPr>
          <p:cNvSpPr txBox="1"/>
          <p:nvPr/>
        </p:nvSpPr>
        <p:spPr>
          <a:xfrm>
            <a:off x="971928" y="1457594"/>
            <a:ext cx="1023098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effectLst/>
                <a:latin typeface="Century Gothic" panose="020B0502020202020204" pitchFamily="34" charset="0"/>
              </a:rPr>
              <a:t>Las personas mayores y las que padecen enfermedades subyacentes, como enfermedades cardiovasculares, diabetes, enfermedades respiratorias crónicas o cáncer, tienen más probabilidades de desarrollar una enfermedad grave </a:t>
            </a:r>
            <a:r>
              <a:rPr lang="es-ES" sz="18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muerte</a:t>
            </a:r>
            <a:r>
              <a:rPr lang="es-ES" sz="1800" b="0" i="0" dirty="0">
                <a:effectLst/>
                <a:latin typeface="Century Gothic" panose="020B0502020202020204" pitchFamily="34" charset="0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sz="1800" dirty="0">
              <a:latin typeface="Century Gothic" panose="020B0502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effectLst/>
                <a:latin typeface="Century Gothic" panose="020B0502020202020204" pitchFamily="34" charset="0"/>
              </a:rPr>
              <a:t>Cualquier persona, de cualquier edad, puede enfermar gravemente o morir. </a:t>
            </a:r>
          </a:p>
          <a:p>
            <a:pPr algn="l"/>
            <a:endParaRPr lang="es-ES" dirty="0">
              <a:latin typeface="Century Gothic" panose="020B0502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effectLst/>
                <a:latin typeface="Century Gothic" panose="020B0502020202020204" pitchFamily="34" charset="0"/>
              </a:rPr>
              <a:t>Presentación inicial: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</a:rPr>
              <a:t>Tos, dolor muscular, dolor de cabeza, alteraciones del gusto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</a:rPr>
              <a:t>Variantes </a:t>
            </a:r>
            <a:r>
              <a:rPr lang="es-ES" b="0" i="0" dirty="0" err="1">
                <a:effectLst/>
                <a:latin typeface="Century Gothic" panose="020B0502020202020204" pitchFamily="34" charset="0"/>
              </a:rPr>
              <a:t>Omicron</a:t>
            </a:r>
            <a:r>
              <a:rPr lang="es-ES" b="0" i="0" dirty="0">
                <a:effectLst/>
                <a:latin typeface="Century Gothic" panose="020B0502020202020204" pitchFamily="34" charset="0"/>
              </a:rPr>
              <a:t> / Delta: Síntomas respiratorios altos: congestión nasal, estornudos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</a:rPr>
              <a:t>Casos avanzados: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</a:rPr>
              <a:t>Neumonía </a:t>
            </a: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 fiebre, tos, dificultad para respirar (disnea), alteraciones </a:t>
            </a:r>
            <a:r>
              <a:rPr lang="es-ES" dirty="0" err="1">
                <a:latin typeface="Century Gothic" panose="020B0502020202020204" pitchFamily="34" charset="0"/>
                <a:sym typeface="Wingdings" panose="05000000000000000000" pitchFamily="2" charset="2"/>
              </a:rPr>
              <a:t>Rx</a:t>
            </a:r>
            <a:endParaRPr lang="es-ES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Síndrome de dificultad respiratoria aguda, trombosis, falla renal</a:t>
            </a: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algn="l"/>
            <a:r>
              <a:rPr lang="es-ES" dirty="0">
                <a:latin typeface="Century Gothic" panose="020B0502020202020204" pitchFamily="34" charset="0"/>
              </a:rPr>
              <a:t>	</a:t>
            </a:r>
            <a:endParaRPr lang="es-ES" sz="1800" b="0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E6C2E45-389F-6E73-07D6-51932CEE1A3A}"/>
              </a:ext>
            </a:extLst>
          </p:cNvPr>
          <p:cNvSpPr txBox="1"/>
          <p:nvPr/>
        </p:nvSpPr>
        <p:spPr>
          <a:xfrm>
            <a:off x="198496" y="6208661"/>
            <a:ext cx="339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700" dirty="0">
                <a:latin typeface="Century Gothic" panose="020B0502020202020204" pitchFamily="34" charset="0"/>
              </a:rPr>
              <a:t>Organización mundial de la salud</a:t>
            </a:r>
          </a:p>
          <a:p>
            <a:r>
              <a:rPr lang="es-CO" sz="700" dirty="0">
                <a:latin typeface="Century Gothic" panose="020B0502020202020204" pitchFamily="34" charset="0"/>
              </a:rPr>
              <a:t>https://www.who.int/es/health-topics/coronavirus#tab=tab_1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69B04B3F-2AC1-891B-6101-C98CC94DA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0488" y="1508133"/>
            <a:ext cx="400050" cy="352425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1A202721-AE21-9C05-9E30-925227C9FA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0488" y="2541896"/>
            <a:ext cx="400050" cy="352425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9BC6488A-9761-DDA7-9DC1-E1B9DF01FA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0488" y="3145453"/>
            <a:ext cx="400050" cy="352425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3E981982-98A6-CA59-ADBB-2725F40F46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0488" y="4463708"/>
            <a:ext cx="40005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81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4824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Problema y contexto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D794CDD-9BCC-CF37-0384-9B96D2D15220}"/>
              </a:ext>
            </a:extLst>
          </p:cNvPr>
          <p:cNvSpPr txBox="1"/>
          <p:nvPr/>
        </p:nvSpPr>
        <p:spPr>
          <a:xfrm>
            <a:off x="971928" y="1457594"/>
            <a:ext cx="1023098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effectLst/>
                <a:latin typeface="Century Gothic" panose="020B0502020202020204" pitchFamily="34" charset="0"/>
              </a:rPr>
              <a:t>Clasificaciones iniciales basadas en recomendaciones de expertos </a:t>
            </a:r>
            <a:r>
              <a:rPr lang="es-ES" sz="18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enfermedad desconocida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Perfil clínico apoyado en otros tipos de neumonías</a:t>
            </a: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algn="l"/>
            <a:r>
              <a:rPr lang="es-ES" dirty="0">
                <a:latin typeface="Century Gothic" panose="020B0502020202020204" pitchFamily="34" charset="0"/>
              </a:rPr>
              <a:t>	</a:t>
            </a:r>
            <a:endParaRPr lang="es-ES" sz="1800" b="0" i="0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E6C2E45-389F-6E73-07D6-51932CEE1A3A}"/>
              </a:ext>
            </a:extLst>
          </p:cNvPr>
          <p:cNvSpPr txBox="1"/>
          <p:nvPr/>
        </p:nvSpPr>
        <p:spPr>
          <a:xfrm>
            <a:off x="198496" y="6208661"/>
            <a:ext cx="339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>
                <a:latin typeface="Century Gothic" panose="020B0502020202020204" pitchFamily="34" charset="0"/>
              </a:rPr>
              <a:t>Consenso colombiano de atención, diagnóstico y manejo de la infección por SARS-COV-2/COVID-19en establecimientos de atención de la salud</a:t>
            </a:r>
            <a:endParaRPr lang="es-CO" sz="700" dirty="0">
              <a:latin typeface="Century Gothic" panose="020B0502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47A4BC-7DED-953D-BEF5-1F502EC194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93" y="6516438"/>
            <a:ext cx="2489176" cy="188307"/>
          </a:xfrm>
          <a:prstGeom prst="rect">
            <a:avLst/>
          </a:prstGeom>
        </p:spPr>
      </p:pic>
      <p:pic>
        <p:nvPicPr>
          <p:cNvPr id="5" name="Imagen 4" descr="Tabla&#10;&#10;Descripción generada automáticamente">
            <a:extLst>
              <a:ext uri="{FF2B5EF4-FFF2-40B4-BE49-F238E27FC236}">
                <a16:creationId xmlns:a16="http://schemas.microsoft.com/office/drawing/2014/main" id="{BCEFC74E-D59D-6E6F-D647-9068669090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188" y="2851363"/>
            <a:ext cx="4988536" cy="2881309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A309D597-E5AE-2A77-3EF0-538326E7F2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8108" y="1457594"/>
            <a:ext cx="400050" cy="35242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29AD2177-1EE2-907F-066D-AEAD4DD571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8108" y="2291031"/>
            <a:ext cx="400050" cy="352425"/>
          </a:xfrm>
          <a:prstGeom prst="rect">
            <a:avLst/>
          </a:prstGeom>
        </p:spPr>
      </p:pic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91092B5B-184F-C161-A79F-CA03BBE1740C}"/>
              </a:ext>
            </a:extLst>
          </p:cNvPr>
          <p:cNvSpPr/>
          <p:nvPr/>
        </p:nvSpPr>
        <p:spPr>
          <a:xfrm>
            <a:off x="2255520" y="3550920"/>
            <a:ext cx="586740" cy="175432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57948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4824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Problema y contexto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D794CDD-9BCC-CF37-0384-9B96D2D15220}"/>
              </a:ext>
            </a:extLst>
          </p:cNvPr>
          <p:cNvSpPr txBox="1"/>
          <p:nvPr/>
        </p:nvSpPr>
        <p:spPr>
          <a:xfrm>
            <a:off x="971928" y="1457594"/>
            <a:ext cx="1023098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effectLst/>
                <a:latin typeface="Century Gothic" panose="020B0502020202020204" pitchFamily="34" charset="0"/>
              </a:rPr>
              <a:t>Clasificaciones iniciales basadas en recomendaciones de expertos </a:t>
            </a:r>
            <a:r>
              <a:rPr lang="es-ES" sz="18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 enfermedad desconocida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Perfil clínico apoyado en otros tipos de neumonías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b="0" i="0" dirty="0">
              <a:effectLst/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Modelos de Machine </a:t>
            </a:r>
            <a:r>
              <a:rPr lang="es-ES" dirty="0" err="1">
                <a:latin typeface="Century Gothic" panose="020B0502020202020204" pitchFamily="34" charset="0"/>
                <a:sym typeface="Wingdings" panose="05000000000000000000" pitchFamily="2" charset="2"/>
              </a:rPr>
              <a:t>learning</a:t>
            </a: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Detección y diagnósticos tempranos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Predicción de progresión y desenlaces fuertes (muerte)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Descubrimiento de nuevos medicamentos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Otros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Aprendizaje no supervisado: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0" i="0" dirty="0">
              <a:effectLst/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Pregunta: ¿es posible agrupar los pacientes con COVID-19 en diferentes </a:t>
            </a:r>
            <a:r>
              <a:rPr lang="es-ES" b="1" dirty="0">
                <a:latin typeface="Century Gothic" panose="020B0502020202020204" pitchFamily="34" charset="0"/>
                <a:sym typeface="Wingdings" panose="05000000000000000000" pitchFamily="2" charset="2"/>
              </a:rPr>
              <a:t>perfiles clínicos</a:t>
            </a:r>
            <a:r>
              <a:rPr lang="es-ES" dirty="0">
                <a:latin typeface="Century Gothic" panose="020B0502020202020204" pitchFamily="34" charset="0"/>
                <a:sym typeface="Wingdings" panose="05000000000000000000" pitchFamily="2" charset="2"/>
              </a:rPr>
              <a:t>, según sus características de ingreso a hospitalización?</a:t>
            </a: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b="0" i="0" dirty="0">
              <a:effectLst/>
              <a:latin typeface="Century Gothic" panose="020B0502020202020204" pitchFamily="34" charset="0"/>
            </a:endParaRPr>
          </a:p>
          <a:p>
            <a:pPr algn="l"/>
            <a:r>
              <a:rPr lang="es-ES" dirty="0">
                <a:latin typeface="Century Gothic" panose="020B0502020202020204" pitchFamily="34" charset="0"/>
              </a:rPr>
              <a:t>	</a:t>
            </a:r>
            <a:endParaRPr lang="es-ES" sz="1800" b="0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304C2D90-7C9A-B49B-DBC1-B942959C11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2559" y="1522393"/>
            <a:ext cx="400050" cy="352425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75FACFB7-16DE-7E36-419E-7A957B674D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1045" y="2299693"/>
            <a:ext cx="400050" cy="352425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6A2CF256-A479-EC01-4EDA-9D357900C7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1045" y="3106833"/>
            <a:ext cx="400050" cy="35242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D20C482-E2CB-1690-3750-7056C8DAB1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1045" y="4735490"/>
            <a:ext cx="40005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0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3939FFEA-F3F5-E657-D727-BC515F3C8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75440" y="-1818266"/>
            <a:ext cx="4543425" cy="402907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893EDFF0-638A-5A87-06F9-D935E77BF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07271" y="-1076325"/>
            <a:ext cx="2371725" cy="215265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1C332A-83A7-F40D-F8FB-476745965DAA}"/>
              </a:ext>
            </a:extLst>
          </p:cNvPr>
          <p:cNvSpPr txBox="1"/>
          <p:nvPr/>
        </p:nvSpPr>
        <p:spPr>
          <a:xfrm>
            <a:off x="603849" y="2844225"/>
            <a:ext cx="10929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Objetivo</a:t>
            </a:r>
            <a:endParaRPr lang="es-CO" sz="3600" b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86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áfico 17">
            <a:extLst>
              <a:ext uri="{FF2B5EF4-FFF2-40B4-BE49-F238E27FC236}">
                <a16:creationId xmlns:a16="http://schemas.microsoft.com/office/drawing/2014/main" id="{1AD9E8D8-B384-2EF8-2976-D711DD00B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45119" y="-914131"/>
            <a:ext cx="2590800" cy="2371725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A6B4B9C9-2602-1234-5952-5C563240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42619" y="6061652"/>
            <a:ext cx="2143125" cy="19621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335D9A1-1380-B136-5AA3-08935702E0B8}"/>
              </a:ext>
            </a:extLst>
          </p:cNvPr>
          <p:cNvSpPr txBox="1"/>
          <p:nvPr/>
        </p:nvSpPr>
        <p:spPr>
          <a:xfrm>
            <a:off x="777257" y="271731"/>
            <a:ext cx="4824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Objetivo general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D794CDD-9BCC-CF37-0384-9B96D2D15220}"/>
              </a:ext>
            </a:extLst>
          </p:cNvPr>
          <p:cNvSpPr txBox="1"/>
          <p:nvPr/>
        </p:nvSpPr>
        <p:spPr>
          <a:xfrm>
            <a:off x="980507" y="2898834"/>
            <a:ext cx="995419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0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Determinar la presencia de diferentes perfiles clínicos de pacientes con COVID-19 atendidos en hospitalización, según sus características de ingreso, usando métodos no supervisados de </a:t>
            </a:r>
            <a:r>
              <a:rPr lang="es-ES" sz="2000" b="0" i="0" dirty="0" err="1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clustering</a:t>
            </a:r>
            <a:r>
              <a:rPr lang="es-ES" sz="2000" b="0" i="0" dirty="0">
                <a:effectLst/>
                <a:latin typeface="Century Gothic" panose="020B0502020202020204" pitchFamily="34" charset="0"/>
                <a:sym typeface="Wingdings" panose="05000000000000000000" pitchFamily="2" charset="2"/>
              </a:rPr>
              <a:t>.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s-ES" sz="2000" b="0" i="0" dirty="0">
              <a:effectLst/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s-ES" sz="2000" b="0" i="0" dirty="0">
              <a:effectLst/>
              <a:latin typeface="Century Gothic" panose="020B0502020202020204" pitchFamily="34" charset="0"/>
            </a:endParaRPr>
          </a:p>
          <a:p>
            <a:pPr algn="ctr"/>
            <a:r>
              <a:rPr lang="es-ES" sz="2000" dirty="0">
                <a:latin typeface="Century Gothic" panose="020B0502020202020204" pitchFamily="34" charset="0"/>
              </a:rPr>
              <a:t>	</a:t>
            </a:r>
            <a:endParaRPr lang="es-ES" sz="2000" b="0" i="0" dirty="0"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5280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Asoc Col Fcovigilancia</Template>
  <TotalTime>1028</TotalTime>
  <Words>1656</Words>
  <Application>Microsoft Office PowerPoint</Application>
  <PresentationFormat>Panorámica</PresentationFormat>
  <Paragraphs>536</Paragraphs>
  <Slides>38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Century Gothic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Álvaro Ignacio Rodríguez Lasso</dc:creator>
  <cp:lastModifiedBy>Andrés Gaviria Mendoza</cp:lastModifiedBy>
  <cp:revision>51</cp:revision>
  <dcterms:created xsi:type="dcterms:W3CDTF">2023-03-19T15:58:29Z</dcterms:created>
  <dcterms:modified xsi:type="dcterms:W3CDTF">2023-09-28T01:33:58Z</dcterms:modified>
</cp:coreProperties>
</file>

<file path=docProps/thumbnail.jpeg>
</file>